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02" r:id="rId13"/>
    <p:sldId id="303" r:id="rId14"/>
    <p:sldId id="305" r:id="rId15"/>
    <p:sldId id="304" r:id="rId16"/>
    <p:sldId id="269" r:id="rId17"/>
    <p:sldId id="270" r:id="rId18"/>
    <p:sldId id="306" r:id="rId19"/>
    <p:sldId id="307" r:id="rId20"/>
    <p:sldId id="326" r:id="rId21"/>
    <p:sldId id="327" r:id="rId22"/>
    <p:sldId id="310" r:id="rId23"/>
    <p:sldId id="311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8" r:id="rId37"/>
    <p:sldId id="32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9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9"/>
    <p:restoredTop sz="92051"/>
  </p:normalViewPr>
  <p:slideViewPr>
    <p:cSldViewPr snapToGrid="0" snapToObjects="1">
      <p:cViewPr>
        <p:scale>
          <a:sx n="100" d="100"/>
          <a:sy n="100" d="100"/>
        </p:scale>
        <p:origin x="1208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A10B6-BDE5-634B-8EBB-2393B361C0BC}" type="datetimeFigureOut">
              <a:rPr lang="pt-PT" smtClean="0"/>
              <a:t>17/10/16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B77AF-CF0A-5649-B645-42966014138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576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B77AF-CF0A-5649-B645-429660141389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45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B77AF-CF0A-5649-B645-429660141389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10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B77AF-CF0A-5649-B645-429660141389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05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3284" y="4214005"/>
            <a:ext cx="7655238" cy="12349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DD76-1956-1742-8959-3CB07E62F272}" type="datetime1">
              <a:rPr lang="pt-PT" smtClean="0"/>
              <a:t>17/10/16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3284" y="1966536"/>
            <a:ext cx="7655238" cy="2025063"/>
          </a:xfrm>
        </p:spPr>
        <p:txBody>
          <a:bodyPr>
            <a:normAutofit/>
          </a:bodyPr>
          <a:lstStyle>
            <a:lvl1pPr algn="ctr">
              <a:defRPr sz="4500"/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9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4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+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3284" y="2469876"/>
            <a:ext cx="3752516" cy="3656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69876"/>
            <a:ext cx="3750322" cy="3656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FE90A-CEDA-A64B-904E-4A53D916AF47}" type="datetime1">
              <a:rPr lang="pt-PT" smtClean="0"/>
              <a:t>17/10/16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645459"/>
            <a:ext cx="4823472" cy="34807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284" y="2645459"/>
            <a:ext cx="2722229" cy="3480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BB5F7-35E4-2F40-AD2A-8C3206B3DEBF}" type="datetime1">
              <a:rPr lang="pt-PT" smtClean="0"/>
              <a:t>17/10/16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8" cy="868363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+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3284" y="1627073"/>
            <a:ext cx="7655238" cy="41145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284" y="5841079"/>
            <a:ext cx="7655238" cy="3921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C79-ED5E-E940-B8EF-62FC44320A3B}" type="datetime1">
              <a:rPr lang="pt-PT" smtClean="0"/>
              <a:t>17/10/16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7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43284" y="2469875"/>
            <a:ext cx="7655238" cy="37165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8" cy="868363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743284" y="6414652"/>
            <a:ext cx="1847516" cy="306823"/>
          </a:xfrm>
        </p:spPr>
        <p:txBody>
          <a:bodyPr/>
          <a:lstStyle/>
          <a:p>
            <a:fld id="{BDABADB8-312A-5B44-8D53-565BEC7D9C8E}" type="datetime1">
              <a:rPr lang="pt-PT" smtClean="0"/>
              <a:t>17/10/16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14652"/>
            <a:ext cx="2895600" cy="306823"/>
          </a:xfrm>
        </p:spPr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66650" y="6414652"/>
            <a:ext cx="1831872" cy="306823"/>
          </a:xfrm>
        </p:spPr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A1DB7-1364-D748-A5AD-2ACB0ED344F6}" type="datetime1">
              <a:rPr lang="pt-PT" smtClean="0"/>
              <a:t>17/10/16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Instituto Superior Técnico | ROB9-16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284" y="2440611"/>
            <a:ext cx="7655237" cy="368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284" y="6414652"/>
            <a:ext cx="1847516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7076571-7A50-7040-8156-6FD6A5B94991}" type="datetime1">
              <a:rPr lang="pt-PT" smtClean="0"/>
              <a:t>17/10/16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14652"/>
            <a:ext cx="2895600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Instituto Superior Técnico | ROB9-16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6650" y="6414652"/>
            <a:ext cx="1831872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A60EF0C-846E-4A4D-B9C3-8238AE18176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7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7" r:id="rId5"/>
    <p:sldLayoutId id="2147483658" r:id="rId6"/>
    <p:sldLayoutId id="2147483655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9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785"/>
            <a:ext cx="9144000" cy="52193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92335" y="4089861"/>
            <a:ext cx="5436523" cy="707886"/>
          </a:xfrm>
          <a:prstGeom prst="rect">
            <a:avLst/>
          </a:prstGeom>
          <a:solidFill>
            <a:srgbClr val="1B9CD8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4000" dirty="0" smtClean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Robot Maze Challenge</a:t>
            </a:r>
            <a:endParaRPr lang="pt-PT" sz="40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-1396538" y="32752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677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Controlador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10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488" y="2471228"/>
            <a:ext cx="4725512" cy="3544134"/>
          </a:xfrm>
          <a:prstGeom prst="rect">
            <a:avLst/>
          </a:prstGeom>
        </p:spPr>
      </p:pic>
      <p:pic>
        <p:nvPicPr>
          <p:cNvPr id="9" name="Picture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67" b="88667" l="2167" r="99167">
                        <a14:foregroundMark x1="9833" y1="59000" x2="9833" y2="59000"/>
                        <a14:foregroundMark x1="5500" y1="55000" x2="5500" y2="55000"/>
                        <a14:foregroundMark x1="45500" y1="39000" x2="45500" y2="39000"/>
                        <a14:backgroundMark x1="70833" y1="26000" x2="70833" y2="26000"/>
                        <a14:backgroundMark x1="53000" y1="75667" x2="53000" y2="75667"/>
                      </a14:backgroundRemoval>
                    </a14:imgEffect>
                  </a14:imgLayer>
                </a14:imgProps>
              </a:ext>
            </a:extLst>
          </a:blip>
          <a:srcRect t="8885" b="10558"/>
          <a:stretch/>
        </p:blipFill>
        <p:spPr>
          <a:xfrm>
            <a:off x="338243" y="2353060"/>
            <a:ext cx="4321005" cy="34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Áreas relacionadas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err="1"/>
              <a:t>Electrónica</a:t>
            </a:r>
            <a:endParaRPr lang="en-US" sz="4000" dirty="0"/>
          </a:p>
          <a:p>
            <a:r>
              <a:rPr lang="en-US" sz="4000" dirty="0" err="1"/>
              <a:t>Programação</a:t>
            </a:r>
            <a:endParaRPr lang="en-US" sz="4000" dirty="0"/>
          </a:p>
          <a:p>
            <a:r>
              <a:rPr lang="en-US" sz="4000" dirty="0" err="1"/>
              <a:t>Mecânica</a:t>
            </a:r>
            <a:endParaRPr lang="en-US" sz="4000" dirty="0"/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11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5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9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785"/>
            <a:ext cx="9144000" cy="52193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92335" y="3886661"/>
            <a:ext cx="5436523" cy="1015663"/>
          </a:xfrm>
          <a:prstGeom prst="rect">
            <a:avLst/>
          </a:prstGeom>
          <a:solidFill>
            <a:srgbClr val="1B9CD8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6000" dirty="0" smtClean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Linguagem C</a:t>
            </a:r>
            <a:endParaRPr lang="pt-PT" sz="60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-1396538" y="32752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368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Linguagem</a:t>
            </a:r>
            <a:r>
              <a:rPr lang="en-US" dirty="0"/>
              <a:t> C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PT" dirty="0"/>
              <a:t>Linguagem que revolucionou a computação pelo poder que oferece ao programador sobre a </a:t>
            </a:r>
            <a:r>
              <a:rPr lang="pt-PT" dirty="0" smtClean="0"/>
              <a:t>máquina</a:t>
            </a:r>
            <a:endParaRPr lang="pt-PT" dirty="0"/>
          </a:p>
          <a:p>
            <a:pPr algn="just"/>
            <a:r>
              <a:rPr lang="pt-PT" dirty="0"/>
              <a:t>Criada por Dennis Ritchie, </a:t>
            </a:r>
            <a:r>
              <a:rPr lang="pt-PT" dirty="0" err="1"/>
              <a:t>Ken</a:t>
            </a:r>
            <a:r>
              <a:rPr lang="pt-PT" dirty="0"/>
              <a:t> </a:t>
            </a:r>
            <a:r>
              <a:rPr lang="pt-PT" dirty="0" err="1"/>
              <a:t>Thompson</a:t>
            </a:r>
            <a:r>
              <a:rPr lang="pt-PT" dirty="0"/>
              <a:t> e </a:t>
            </a:r>
            <a:r>
              <a:rPr lang="pt-PT" dirty="0" err="1"/>
              <a:t>Brian</a:t>
            </a:r>
            <a:r>
              <a:rPr lang="pt-PT" dirty="0"/>
              <a:t> </a:t>
            </a:r>
            <a:r>
              <a:rPr lang="pt-PT" dirty="0" err="1"/>
              <a:t>Kernighan</a:t>
            </a:r>
            <a:endParaRPr lang="pt-PT" dirty="0"/>
          </a:p>
          <a:p>
            <a:endParaRPr lang="pt-PT" sz="240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13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RobotC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Adaptação da linguagem C para a </a:t>
            </a:r>
            <a:r>
              <a:rPr lang="pt-PT" dirty="0" err="1"/>
              <a:t>Robótca</a:t>
            </a:r>
            <a:r>
              <a:rPr lang="pt-PT" dirty="0"/>
              <a:t>, com uma biblioteca de funções próprias para funcionar com sensores e </a:t>
            </a:r>
            <a:r>
              <a:rPr lang="pt-PT" dirty="0" err="1"/>
              <a:t>actuadores</a:t>
            </a:r>
            <a:r>
              <a:rPr lang="pt-PT" dirty="0"/>
              <a:t>.</a:t>
            </a:r>
            <a:endParaRPr lang="pt-P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PT" sz="240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14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8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Declaração de variáveis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PT" sz="2800" dirty="0"/>
              <a:t>Os tipos de variáveis mais usuais em C:</a:t>
            </a:r>
            <a:endParaRPr lang="pt-PT" sz="2400" dirty="0"/>
          </a:p>
          <a:p>
            <a:pPr lvl="1" algn="just"/>
            <a:r>
              <a:rPr lang="pt-PT" sz="2000" dirty="0" err="1"/>
              <a:t>int</a:t>
            </a:r>
            <a:endParaRPr lang="pt-PT" sz="2000" dirty="0"/>
          </a:p>
          <a:p>
            <a:pPr lvl="1" algn="just"/>
            <a:r>
              <a:rPr lang="pt-PT" sz="2000" dirty="0" err="1"/>
              <a:t>char</a:t>
            </a:r>
            <a:endParaRPr lang="pt-PT" sz="2000" dirty="0"/>
          </a:p>
          <a:p>
            <a:pPr lvl="1" algn="just"/>
            <a:r>
              <a:rPr lang="pt-PT" sz="2000" dirty="0" err="1"/>
              <a:t>float</a:t>
            </a:r>
            <a:endParaRPr lang="pt-PT" sz="2000" dirty="0"/>
          </a:p>
          <a:p>
            <a:endParaRPr lang="pt-PT" sz="200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15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009" y="4283387"/>
            <a:ext cx="3377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PT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= 5;</a:t>
            </a:r>
            <a:endParaRPr lang="pt-P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Hello</a:t>
            </a:r>
            <a:r>
              <a:rPr lang="pt-PT" dirty="0"/>
              <a:t>, </a:t>
            </a:r>
            <a:r>
              <a:rPr lang="pt-PT" dirty="0" err="1"/>
              <a:t>World</a:t>
            </a:r>
            <a:r>
              <a:rPr lang="pt-PT" dirty="0"/>
              <a:t>!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endParaRPr lang="pt-P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>
              <a:buNone/>
            </a:pP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buNone/>
            </a:pP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P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 = “</a:t>
            </a: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!”;</a:t>
            </a:r>
          </a:p>
          <a:p>
            <a:pPr>
              <a:buNone/>
            </a:pP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nxtDisplayTextLine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(0, “%c”, </a:t>
            </a: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buNone/>
            </a:pPr>
            <a:endParaRPr lang="pt-P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16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4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Motor[ ]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pt-PT" dirty="0"/>
          </a:p>
          <a:p>
            <a:r>
              <a:rPr lang="pt-PT" dirty="0"/>
              <a:t>Variável </a:t>
            </a:r>
            <a:r>
              <a:rPr lang="pt-PT" dirty="0" smtClean="0"/>
              <a:t>especifica que </a:t>
            </a:r>
            <a:r>
              <a:rPr lang="pt-PT" dirty="0"/>
              <a:t>define a </a:t>
            </a:r>
            <a:r>
              <a:rPr lang="pt-PT" dirty="0" smtClean="0"/>
              <a:t>velocidade (em %) </a:t>
            </a:r>
            <a:r>
              <a:rPr lang="pt-PT" dirty="0"/>
              <a:t>do </a:t>
            </a:r>
            <a:r>
              <a:rPr lang="pt-PT" dirty="0" smtClean="0"/>
              <a:t>motor.</a:t>
            </a:r>
            <a:endParaRPr lang="pt-PT" dirty="0"/>
          </a:p>
          <a:p>
            <a:pPr>
              <a:buNone/>
            </a:pPr>
            <a:endParaRPr lang="pt-P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buNone/>
            </a:pPr>
            <a:r>
              <a:rPr lang="pt-PT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pt-P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P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motorB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] = 20;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17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SensorValue</a:t>
            </a:r>
            <a:r>
              <a:rPr lang="pt-PT" dirty="0"/>
              <a:t>[ ]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Variável </a:t>
            </a:r>
            <a:r>
              <a:rPr lang="pt-PT" dirty="0" smtClean="0"/>
              <a:t>especifica que </a:t>
            </a:r>
            <a:r>
              <a:rPr lang="pt-PT" dirty="0"/>
              <a:t>lê o valor </a:t>
            </a:r>
            <a:r>
              <a:rPr lang="pt-PT" dirty="0" smtClean="0"/>
              <a:t>do sensor </a:t>
            </a:r>
            <a:r>
              <a:rPr lang="pt-PT" dirty="0"/>
              <a:t>na </a:t>
            </a:r>
            <a:r>
              <a:rPr lang="pt-PT" dirty="0" smtClean="0"/>
              <a:t>porta.</a:t>
            </a:r>
            <a:endParaRPr lang="pt-PT" dirty="0"/>
          </a:p>
          <a:p>
            <a:pPr algn="ctr">
              <a:buNone/>
            </a:pPr>
            <a:endParaRPr lang="pt-PT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buNone/>
            </a:pPr>
            <a:r>
              <a:rPr lang="pt-PT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PT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P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valor;				</a:t>
            </a:r>
          </a:p>
          <a:p>
            <a:pPr algn="ctr">
              <a:buNone/>
            </a:pPr>
            <a:r>
              <a:rPr lang="pt-P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valor = </a:t>
            </a:r>
            <a:r>
              <a:rPr lang="pt-PT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pt-P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[S1];</a:t>
            </a:r>
            <a:endParaRPr lang="pt-P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18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Definir motores e sensores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19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1" y="2317703"/>
            <a:ext cx="6579618" cy="39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robótica</a:t>
            </a:r>
            <a:r>
              <a:rPr lang="en-US" dirty="0"/>
              <a:t>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área</a:t>
            </a:r>
            <a:r>
              <a:rPr lang="en-US" dirty="0"/>
              <a:t> da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estuda</a:t>
            </a:r>
            <a:r>
              <a:rPr lang="en-US" dirty="0"/>
              <a:t>, </a:t>
            </a:r>
            <a:r>
              <a:rPr lang="en-US" dirty="0" err="1"/>
              <a:t>projecta</a:t>
            </a:r>
            <a:r>
              <a:rPr lang="en-US" dirty="0"/>
              <a:t> e </a:t>
            </a:r>
            <a:r>
              <a:rPr lang="en-US" dirty="0" err="1"/>
              <a:t>constroi</a:t>
            </a:r>
            <a:r>
              <a:rPr lang="en-US" dirty="0"/>
              <a:t> robots.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Picture 7" descr="robot_fa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99" y="2763944"/>
            <a:ext cx="2400257" cy="350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5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Definir motores e sensores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20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4" y="2440611"/>
            <a:ext cx="7526431" cy="368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Definir motores e sensores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21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9" y="3290426"/>
            <a:ext cx="8235717" cy="11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Comparadores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PT" dirty="0">
                <a:cs typeface="Courier New" panose="02070309020205020404" pitchFamily="49" charset="0"/>
              </a:rPr>
              <a:t>Os comparadores servem essencialmente para </a:t>
            </a:r>
            <a:r>
              <a:rPr lang="pt-PT" dirty="0" smtClean="0">
                <a:cs typeface="Courier New" panose="02070309020205020404" pitchFamily="49" charset="0"/>
              </a:rPr>
              <a:t>fazer cumprir condições</a:t>
            </a:r>
            <a:r>
              <a:rPr lang="pt-PT" dirty="0">
                <a:cs typeface="Courier New" panose="02070309020205020404" pitchFamily="49" charset="0"/>
              </a:rPr>
              <a:t>:</a:t>
            </a:r>
          </a:p>
          <a:p>
            <a:pPr lvl="1">
              <a:buFont typeface="Wingdings" charset="2"/>
              <a:buChar char="§"/>
            </a:pPr>
            <a:r>
              <a:rPr lang="pt-PT" dirty="0">
                <a:cs typeface="Courier New" panose="02070309020205020404" pitchFamily="49" charset="0"/>
              </a:rPr>
              <a:t>&gt; (maior)</a:t>
            </a:r>
          </a:p>
          <a:p>
            <a:pPr lvl="1">
              <a:buFont typeface="Wingdings" charset="2"/>
              <a:buChar char="§"/>
            </a:pPr>
            <a:r>
              <a:rPr lang="pt-PT" dirty="0">
                <a:cs typeface="Courier New" panose="02070309020205020404" pitchFamily="49" charset="0"/>
              </a:rPr>
              <a:t>&lt; (menor)</a:t>
            </a:r>
          </a:p>
          <a:p>
            <a:pPr lvl="1">
              <a:buFont typeface="Wingdings" charset="2"/>
              <a:buChar char="§"/>
            </a:pPr>
            <a:r>
              <a:rPr lang="pt-PT" dirty="0">
                <a:cs typeface="Courier New" panose="02070309020205020404" pitchFamily="49" charset="0"/>
              </a:rPr>
              <a:t>== (igualdade)</a:t>
            </a:r>
          </a:p>
          <a:p>
            <a:pPr lvl="1">
              <a:buFont typeface="Wingdings" charset="2"/>
              <a:buChar char="§"/>
            </a:pPr>
            <a:r>
              <a:rPr lang="pt-PT" dirty="0">
                <a:cs typeface="Courier New" panose="02070309020205020404" pitchFamily="49" charset="0"/>
              </a:rPr>
              <a:t>&gt;= (maior ou igual)</a:t>
            </a:r>
          </a:p>
          <a:p>
            <a:pPr lvl="1">
              <a:buFont typeface="Wingdings" charset="2"/>
              <a:buChar char="§"/>
            </a:pPr>
            <a:r>
              <a:rPr lang="pt-PT" dirty="0">
                <a:cs typeface="Courier New" panose="02070309020205020404" pitchFamily="49" charset="0"/>
              </a:rPr>
              <a:t>&lt;= (menor ou igual)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22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Condições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/>
              <a:t>A ideia é definir 2 caminhos distintos a seguir caso seja verificada (ou não) uma condição</a:t>
            </a:r>
          </a:p>
          <a:p>
            <a:pPr>
              <a:buNone/>
            </a:pPr>
            <a:endParaRPr lang="pt-PT" dirty="0">
              <a:cs typeface="Courier New" panose="02070309020205020404" pitchFamily="49" charset="0"/>
            </a:endParaRPr>
          </a:p>
          <a:p>
            <a:pPr lvl="1">
              <a:buNone/>
            </a:pP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[toque] == 1){</a:t>
            </a:r>
          </a:p>
          <a:p>
            <a:pPr lvl="1">
              <a:buNone/>
            </a:pP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	motor[</a:t>
            </a: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motorB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pt-P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>
              <a:buNone/>
            </a:pP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	motor[</a:t>
            </a: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motorC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] = -30;</a:t>
            </a:r>
          </a:p>
          <a:p>
            <a:pPr lvl="1">
              <a:buNone/>
            </a:pP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	wait1Msec(500);</a:t>
            </a:r>
          </a:p>
          <a:p>
            <a:pPr lvl="1">
              <a:buNone/>
            </a:pP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23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Ciclos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 i;</a:t>
            </a:r>
          </a:p>
          <a:p>
            <a:pPr>
              <a:buNone/>
            </a:pP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 valor;</a:t>
            </a:r>
          </a:p>
          <a:p>
            <a:pPr>
              <a:buNone/>
            </a:pPr>
            <a:endParaRPr lang="pt-P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(i &lt; 3){</a:t>
            </a:r>
          </a:p>
          <a:p>
            <a:pPr>
              <a:buNone/>
            </a:pP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	valor = </a:t>
            </a:r>
            <a:r>
              <a:rPr lang="pt-PT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[toque];</a:t>
            </a:r>
          </a:p>
          <a:p>
            <a:pPr>
              <a:buNone/>
            </a:pP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P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PT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i + 1;</a:t>
            </a:r>
            <a:endParaRPr lang="pt-P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pt-PT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24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3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25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Content Placeholder 5" descr="Captura de ecrã 2015-04-11, às 12.56.10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828" b="-228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092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Letras</a:t>
            </a:r>
            <a:r>
              <a:rPr lang="en-US" dirty="0"/>
              <a:t> </a:t>
            </a:r>
            <a:r>
              <a:rPr lang="en-US" dirty="0" err="1"/>
              <a:t>maiusculas</a:t>
            </a:r>
            <a:r>
              <a:rPr lang="en-US" dirty="0"/>
              <a:t> e </a:t>
            </a:r>
            <a:r>
              <a:rPr lang="en-US" dirty="0" err="1"/>
              <a:t>minusculas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26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Content Placeholder 5" descr="Captura de ecrã 2015-04-11, às 12.56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878" b="-47878"/>
          <a:stretch>
            <a:fillRect/>
          </a:stretch>
        </p:blipFill>
        <p:spPr>
          <a:xfrm>
            <a:off x="895684" y="2593011"/>
            <a:ext cx="7655237" cy="36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7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principal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27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Content Placeholder 5" descr="Captura de ecrã 2015-04-11, às 12.5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437" b="-44437"/>
          <a:stretch>
            <a:fillRect/>
          </a:stretch>
        </p:blipFill>
        <p:spPr>
          <a:xfrm>
            <a:off x="895684" y="2593011"/>
            <a:ext cx="7655237" cy="36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9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secundárias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28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Content Placeholder 5" descr="Captura de ecrã 2015-04-11, às 12.56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478" b="-33478"/>
          <a:stretch>
            <a:fillRect/>
          </a:stretch>
        </p:blipFill>
        <p:spPr>
          <a:xfrm>
            <a:off x="895684" y="2593011"/>
            <a:ext cx="7655237" cy="36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29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Content Placeholder 5" descr="Captura de ecrã 2015-04-11, às 12.56.4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04" b="-105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228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um robot?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máquina</a:t>
            </a:r>
            <a:r>
              <a:rPr lang="en-US" dirty="0"/>
              <a:t> </a:t>
            </a:r>
            <a:r>
              <a:rPr lang="en-US" dirty="0" err="1"/>
              <a:t>programável</a:t>
            </a:r>
            <a:r>
              <a:rPr lang="en-US" dirty="0"/>
              <a:t>, </a:t>
            </a:r>
            <a:r>
              <a:rPr lang="en-US" dirty="0" err="1"/>
              <a:t>multifunções</a:t>
            </a:r>
            <a:r>
              <a:rPr lang="en-US" dirty="0"/>
              <a:t> e </a:t>
            </a:r>
            <a:r>
              <a:rPr lang="en-US" dirty="0" err="1"/>
              <a:t>autónoma</a:t>
            </a:r>
            <a:r>
              <a:rPr lang="en-US" dirty="0"/>
              <a:t>.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3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849" y="2717191"/>
            <a:ext cx="2681474" cy="35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Espaços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branco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30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Content Placeholder 5" descr="Captura de ecrã 2015-04-11, às 12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5" b="-32915"/>
          <a:stretch>
            <a:fillRect/>
          </a:stretch>
        </p:blipFill>
        <p:spPr>
          <a:xfrm>
            <a:off x="895684" y="2593011"/>
            <a:ext cx="7655237" cy="36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3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Falta</a:t>
            </a:r>
            <a:r>
              <a:rPr lang="en-US" dirty="0"/>
              <a:t> de </a:t>
            </a:r>
            <a:r>
              <a:rPr lang="en-US" dirty="0" err="1"/>
              <a:t>parágrafos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31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Content Placeholder 5" descr="Captura de ecrã 2015-04-11, às 12.57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830" b="-82830"/>
          <a:stretch>
            <a:fillRect/>
          </a:stretch>
        </p:blipFill>
        <p:spPr>
          <a:xfrm>
            <a:off x="895684" y="2593011"/>
            <a:ext cx="7655237" cy="36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Ponto e </a:t>
            </a:r>
            <a:r>
              <a:rPr lang="en-US" dirty="0" err="1"/>
              <a:t>virgula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32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Content Placeholder 5" descr="Captura de ecrã 2015-04-11, às 12.57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018" b="-35018"/>
          <a:stretch>
            <a:fillRect/>
          </a:stretch>
        </p:blipFill>
        <p:spPr>
          <a:xfrm>
            <a:off x="895684" y="2593011"/>
            <a:ext cx="7655237" cy="36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Parênteses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33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Content Placeholder 5" descr="Captura de ecrã 2015-04-11, às 12.57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6" r="-5086"/>
          <a:stretch>
            <a:fillRect/>
          </a:stretch>
        </p:blipFill>
        <p:spPr>
          <a:xfrm>
            <a:off x="895684" y="2593011"/>
            <a:ext cx="7655237" cy="36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Chavetas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34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Content Placeholder 5" descr="Captura de ecrã 2015-04-11, às 12.5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6" r="-2046"/>
          <a:stretch>
            <a:fillRect/>
          </a:stretch>
        </p:blipFill>
        <p:spPr>
          <a:xfrm>
            <a:off x="895684" y="2593011"/>
            <a:ext cx="7655237" cy="36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5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Comentários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35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Content Placeholder 5" descr="Captura de ecrã 2015-04-11, às 12.57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2" b="-1372"/>
          <a:stretch>
            <a:fillRect/>
          </a:stretch>
        </p:blipFill>
        <p:spPr>
          <a:xfrm>
            <a:off x="895684" y="2593011"/>
            <a:ext cx="7655237" cy="36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4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9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785"/>
            <a:ext cx="9144000" cy="521935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92335" y="3886661"/>
            <a:ext cx="5436523" cy="1015663"/>
          </a:xfrm>
          <a:prstGeom prst="rect">
            <a:avLst/>
          </a:prstGeom>
          <a:solidFill>
            <a:srgbClr val="1B9CD8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6000" dirty="0" smtClean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Desafio</a:t>
            </a:r>
            <a:endParaRPr lang="pt-PT" sz="60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-1396538" y="32752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455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abirinto - Ultrasson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4375" y="1478484"/>
            <a:ext cx="2635250" cy="4685337"/>
          </a:xfrm>
        </p:spPr>
      </p:pic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37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0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de robots?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Para </a:t>
            </a:r>
            <a:r>
              <a:rPr lang="en-US" sz="2400" dirty="0" err="1"/>
              <a:t>ajudar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humanos</a:t>
            </a:r>
            <a:r>
              <a:rPr lang="en-US" sz="2400" dirty="0"/>
              <a:t>.</a:t>
            </a:r>
          </a:p>
          <a:p>
            <a:r>
              <a:rPr lang="en-US" sz="2400" dirty="0"/>
              <a:t>Para </a:t>
            </a:r>
            <a:r>
              <a:rPr lang="en-US" sz="2400" dirty="0" err="1"/>
              <a:t>fazer</a:t>
            </a:r>
            <a:r>
              <a:rPr lang="en-US" sz="2400" dirty="0"/>
              <a:t> </a:t>
            </a:r>
            <a:r>
              <a:rPr lang="en-US" sz="2400" dirty="0" err="1"/>
              <a:t>trabalhos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humanos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querem</a:t>
            </a:r>
            <a:r>
              <a:rPr lang="en-US" sz="2400" dirty="0"/>
              <a:t>/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fazer</a:t>
            </a:r>
            <a:r>
              <a:rPr lang="en-US" sz="2400" dirty="0"/>
              <a:t>.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4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997" y="4039836"/>
            <a:ext cx="4239524" cy="2068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683" t="9235" r="26441" b="6106"/>
          <a:stretch/>
        </p:blipFill>
        <p:spPr>
          <a:xfrm>
            <a:off x="730068" y="3855234"/>
            <a:ext cx="3159695" cy="2393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80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de robots?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Para </a:t>
            </a:r>
            <a:r>
              <a:rPr lang="en-US" sz="2400" dirty="0" err="1"/>
              <a:t>lazer</a:t>
            </a:r>
            <a:r>
              <a:rPr lang="en-US" sz="2400" dirty="0"/>
              <a:t>.</a:t>
            </a:r>
          </a:p>
          <a:p>
            <a:r>
              <a:rPr lang="en-US" sz="2400" dirty="0"/>
              <a:t>Etc.</a:t>
            </a:r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5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18" y="3873931"/>
            <a:ext cx="4199664" cy="2099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3218" t="14711" r="44793" b="17998"/>
          <a:stretch/>
        </p:blipFill>
        <p:spPr>
          <a:xfrm>
            <a:off x="511018" y="3803017"/>
            <a:ext cx="3337202" cy="2170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9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primeiro</a:t>
            </a:r>
            <a:r>
              <a:rPr lang="en-US" dirty="0"/>
              <a:t> robot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Chamava</a:t>
            </a:r>
            <a:r>
              <a:rPr lang="en-US" sz="2800" dirty="0"/>
              <a:t>-se ‘</a:t>
            </a:r>
            <a:r>
              <a:rPr lang="en-US" sz="2800" dirty="0" err="1"/>
              <a:t>Unimate</a:t>
            </a:r>
            <a:r>
              <a:rPr lang="en-US" sz="2800" dirty="0"/>
              <a:t>’ e era um robot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 smtClean="0"/>
              <a:t>fábrica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1961</a:t>
            </a:r>
            <a:r>
              <a:rPr lang="en-US" sz="2800" dirty="0"/>
              <a:t>, General </a:t>
            </a:r>
            <a:r>
              <a:rPr lang="en-US" sz="2800" dirty="0" smtClean="0"/>
              <a:t>Motors, USA</a:t>
            </a:r>
            <a:endParaRPr lang="en-US" sz="2800" dirty="0"/>
          </a:p>
          <a:p>
            <a:endParaRPr lang="en-US" sz="2800" dirty="0"/>
          </a:p>
          <a:p>
            <a:endParaRPr lang="pt-PT" sz="280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6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54" y="4043175"/>
            <a:ext cx="3311391" cy="2205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71" y="4262134"/>
            <a:ext cx="3425457" cy="1767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0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Constituição</a:t>
            </a:r>
            <a:r>
              <a:rPr lang="en-US" dirty="0"/>
              <a:t> de um robot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Sensor</a:t>
            </a:r>
          </a:p>
          <a:p>
            <a:r>
              <a:rPr lang="en-US" sz="4800" dirty="0" err="1"/>
              <a:t>Actuador</a:t>
            </a:r>
            <a:endParaRPr lang="en-US" sz="4800" dirty="0"/>
          </a:p>
          <a:p>
            <a:r>
              <a:rPr lang="en-US" sz="4800" dirty="0" err="1"/>
              <a:t>Controlador</a:t>
            </a:r>
            <a:endParaRPr lang="en-US" sz="4800" dirty="0"/>
          </a:p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7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6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Sensores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8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84" y="2903886"/>
            <a:ext cx="2578001" cy="257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854" y="2870009"/>
            <a:ext cx="4530337" cy="261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80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Actuadores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D887-9CFF-5C43-9DEF-593BD64BEB9C}" type="datetime1">
              <a:rPr lang="pt-PT" smtClean="0"/>
              <a:t>17/10/16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Instituto Superior Técnico | CodeWeek</a:t>
            </a:r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9</a:t>
            </a:fld>
            <a:endParaRPr lang="en-US"/>
          </a:p>
        </p:txBody>
      </p:sp>
      <p:pic>
        <p:nvPicPr>
          <p:cNvPr id="7" name="Marcador de Posição de Conteúdo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5" y="289915"/>
            <a:ext cx="3561611" cy="759937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3" y="2525598"/>
            <a:ext cx="2496882" cy="3035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/>
          <p:cNvPicPr>
            <a:picLocks noChangeAspect="1"/>
          </p:cNvPicPr>
          <p:nvPr/>
        </p:nvPicPr>
        <p:blipFill rotWithShape="1">
          <a:blip r:embed="rId4"/>
          <a:srcRect l="14572" r="19867"/>
          <a:stretch/>
        </p:blipFill>
        <p:spPr>
          <a:xfrm>
            <a:off x="3240541" y="2525598"/>
            <a:ext cx="2653664" cy="3035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965676" y="2895957"/>
            <a:ext cx="3035722" cy="2295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7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-Powerpoint-IST_1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CCCCCC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Template-Powerpoint-IST_1.thmx</Template>
  <TotalTime>381</TotalTime>
  <Words>565</Words>
  <Application>Microsoft Macintosh PowerPoint</Application>
  <PresentationFormat>Apresentação no Ecrã (4:3)</PresentationFormat>
  <Paragraphs>198</Paragraphs>
  <Slides>37</Slides>
  <Notes>3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3" baseType="lpstr">
      <vt:lpstr>Calibri</vt:lpstr>
      <vt:lpstr>Courier New</vt:lpstr>
      <vt:lpstr>Ubuntu</vt:lpstr>
      <vt:lpstr>Wingdings</vt:lpstr>
      <vt:lpstr>Arial</vt:lpstr>
      <vt:lpstr>Template-Powerpoint-IST_1</vt:lpstr>
      <vt:lpstr>Apresentação do PowerPoint</vt:lpstr>
      <vt:lpstr>O que é a robótica?</vt:lpstr>
      <vt:lpstr>O que é um robot?</vt:lpstr>
      <vt:lpstr>Porque precisamos de robots?</vt:lpstr>
      <vt:lpstr>Porque precisamos de robots?</vt:lpstr>
      <vt:lpstr>O primeiro robot</vt:lpstr>
      <vt:lpstr>Constituição de um robot</vt:lpstr>
      <vt:lpstr>Sensores</vt:lpstr>
      <vt:lpstr>Actuadores</vt:lpstr>
      <vt:lpstr>Controlador</vt:lpstr>
      <vt:lpstr>Áreas relacionadas</vt:lpstr>
      <vt:lpstr>Apresentação do PowerPoint</vt:lpstr>
      <vt:lpstr>Linguagem C</vt:lpstr>
      <vt:lpstr>RobotC</vt:lpstr>
      <vt:lpstr>Declaração de variáveis</vt:lpstr>
      <vt:lpstr>Hello, World!</vt:lpstr>
      <vt:lpstr>Motor[ ]</vt:lpstr>
      <vt:lpstr>SensorValue[ ]</vt:lpstr>
      <vt:lpstr>Definir motores e sensores</vt:lpstr>
      <vt:lpstr>Definir motores e sensores</vt:lpstr>
      <vt:lpstr>Definir motores e sensores</vt:lpstr>
      <vt:lpstr>Comparadores</vt:lpstr>
      <vt:lpstr>Condições</vt:lpstr>
      <vt:lpstr>Ciclos</vt:lpstr>
      <vt:lpstr>Programa</vt:lpstr>
      <vt:lpstr>Letras maiusculas e minusculas</vt:lpstr>
      <vt:lpstr>Função principal</vt:lpstr>
      <vt:lpstr>Funções secundárias</vt:lpstr>
      <vt:lpstr>Ordem de execução</vt:lpstr>
      <vt:lpstr>Espaços em branco</vt:lpstr>
      <vt:lpstr>Falta de parágrafos</vt:lpstr>
      <vt:lpstr>Ponto e virgula</vt:lpstr>
      <vt:lpstr>Parênteses</vt:lpstr>
      <vt:lpstr>Chavetas</vt:lpstr>
      <vt:lpstr>Comentários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ronfg</dc:title>
  <dc:creator>Tiago Barra</dc:creator>
  <cp:lastModifiedBy>Tiago da Silva Barra</cp:lastModifiedBy>
  <cp:revision>13</cp:revision>
  <dcterms:created xsi:type="dcterms:W3CDTF">2016-02-20T22:37:38Z</dcterms:created>
  <dcterms:modified xsi:type="dcterms:W3CDTF">2016-10-17T15:50:22Z</dcterms:modified>
</cp:coreProperties>
</file>